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68" r:id="rId3"/>
    <p:sldId id="257" r:id="rId4"/>
    <p:sldId id="258" r:id="rId5"/>
    <p:sldId id="259" r:id="rId6"/>
    <p:sldId id="260" r:id="rId7"/>
    <p:sldId id="261" r:id="rId8"/>
    <p:sldId id="262" r:id="rId9"/>
    <p:sldId id="275" r:id="rId10"/>
    <p:sldId id="270" r:id="rId11"/>
    <p:sldId id="271" r:id="rId12"/>
    <p:sldId id="269" r:id="rId13"/>
    <p:sldId id="265" r:id="rId14"/>
    <p:sldId id="266" r:id="rId15"/>
    <p:sldId id="278" r:id="rId16"/>
    <p:sldId id="267" r:id="rId17"/>
    <p:sldId id="272" r:id="rId18"/>
    <p:sldId id="273" r:id="rId19"/>
    <p:sldId id="276" r:id="rId20"/>
    <p:sldId id="274" r:id="rId21"/>
    <p:sldId id="277"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482"/>
    <p:restoredTop sz="96012"/>
  </p:normalViewPr>
  <p:slideViewPr>
    <p:cSldViewPr snapToGrid="0" snapToObjects="1">
      <p:cViewPr varScale="1">
        <p:scale>
          <a:sx n="50" d="100"/>
          <a:sy n="50" d="100"/>
        </p:scale>
        <p:origin x="184" y="1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tiff>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D4A9AA2-2255-1E40-87AA-7D098B741C0A}" type="datetimeFigureOut">
              <a:rPr lang="en-US" smtClean="0"/>
              <a:t>12/5/19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rIns="45720"/>
          <a:lstStyle/>
          <a:p>
            <a:fld id="{1EB67BF7-F7DC-1947-8C28-108230C67050}" type="slidenum">
              <a:rPr lang="en-US" smtClean="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42729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4A9AA2-2255-1E40-87AA-7D098B741C0A}" type="datetimeFigureOut">
              <a:rPr lang="en-US" smtClean="0"/>
              <a:t>12/5/19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EB67BF7-F7DC-1947-8C28-108230C67050}" type="slidenum">
              <a:rPr lang="en-US" smtClean="0"/>
              <a:t>‹#›</a:t>
            </a:fld>
            <a:endParaRPr lang="en-US" dirty="0"/>
          </a:p>
        </p:txBody>
      </p:sp>
    </p:spTree>
    <p:extLst>
      <p:ext uri="{BB962C8B-B14F-4D97-AF65-F5344CB8AC3E}">
        <p14:creationId xmlns:p14="http://schemas.microsoft.com/office/powerpoint/2010/main" val="2038486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4A9AA2-2255-1E40-87AA-7D098B741C0A}" type="datetimeFigureOut">
              <a:rPr lang="en-US" smtClean="0"/>
              <a:t>12/5/19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EB67BF7-F7DC-1947-8C28-108230C67050}" type="slidenum">
              <a:rPr lang="en-US" smtClean="0"/>
              <a:t>‹#›</a:t>
            </a:fld>
            <a:endParaRPr lang="en-US" dirty="0"/>
          </a:p>
        </p:txBody>
      </p:sp>
    </p:spTree>
    <p:extLst>
      <p:ext uri="{BB962C8B-B14F-4D97-AF65-F5344CB8AC3E}">
        <p14:creationId xmlns:p14="http://schemas.microsoft.com/office/powerpoint/2010/main" val="3138468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D4A9AA2-2255-1E40-87AA-7D098B741C0A}" type="datetimeFigureOut">
              <a:rPr lang="en-US" smtClean="0"/>
              <a:t>12/5/19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EB67BF7-F7DC-1947-8C28-108230C67050}" type="slidenum">
              <a:rPr lang="en-US" smtClean="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14584495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7D4A9AA2-2255-1E40-87AA-7D098B741C0A}" type="datetimeFigureOut">
              <a:rPr lang="en-US" smtClean="0"/>
              <a:t>12/5/19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EB67BF7-F7DC-1947-8C28-108230C67050}" type="slidenum">
              <a:rPr lang="en-US" smtClean="0"/>
              <a:t>‹#›</a:t>
            </a:fld>
            <a:endParaRPr lang="en-US" dirty="0"/>
          </a:p>
        </p:txBody>
      </p:sp>
    </p:spTree>
    <p:extLst>
      <p:ext uri="{BB962C8B-B14F-4D97-AF65-F5344CB8AC3E}">
        <p14:creationId xmlns:p14="http://schemas.microsoft.com/office/powerpoint/2010/main" val="39461413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D4A9AA2-2255-1E40-87AA-7D098B741C0A}" type="datetimeFigureOut">
              <a:rPr lang="en-US" smtClean="0"/>
              <a:t>12/5/19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EB67BF7-F7DC-1947-8C28-108230C67050}" type="slidenum">
              <a:rPr lang="en-US" smtClean="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28000991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D4A9AA2-2255-1E40-87AA-7D098B741C0A}" type="datetimeFigureOut">
              <a:rPr lang="en-US" smtClean="0"/>
              <a:t>12/5/19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1EB67BF7-F7DC-1947-8C28-108230C67050}" type="slidenum">
              <a:rPr lang="en-US" smtClean="0"/>
              <a:t>‹#›</a:t>
            </a:fld>
            <a:endParaRPr lang="en-US" dirty="0"/>
          </a:p>
        </p:txBody>
      </p:sp>
    </p:spTree>
    <p:extLst>
      <p:ext uri="{BB962C8B-B14F-4D97-AF65-F5344CB8AC3E}">
        <p14:creationId xmlns:p14="http://schemas.microsoft.com/office/powerpoint/2010/main" val="34402720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D4A9AA2-2255-1E40-87AA-7D098B741C0A}" type="datetimeFigureOut">
              <a:rPr lang="en-US" smtClean="0"/>
              <a:t>12/5/19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1EB67BF7-F7DC-1947-8C28-108230C67050}" type="slidenum">
              <a:rPr lang="en-US" smtClean="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extLst>
      <p:ext uri="{BB962C8B-B14F-4D97-AF65-F5344CB8AC3E}">
        <p14:creationId xmlns:p14="http://schemas.microsoft.com/office/powerpoint/2010/main" val="3617422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7D4A9AA2-2255-1E40-87AA-7D098B741C0A}" type="datetimeFigureOut">
              <a:rPr lang="en-US" smtClean="0"/>
              <a:t>12/5/19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1EB67BF7-F7DC-1947-8C28-108230C67050}" type="slidenum">
              <a:rPr lang="en-US" smtClean="0"/>
              <a:t>‹#›</a:t>
            </a:fld>
            <a:endParaRPr lang="en-US" dirty="0"/>
          </a:p>
        </p:txBody>
      </p:sp>
    </p:spTree>
    <p:extLst>
      <p:ext uri="{BB962C8B-B14F-4D97-AF65-F5344CB8AC3E}">
        <p14:creationId xmlns:p14="http://schemas.microsoft.com/office/powerpoint/2010/main" val="17772734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D4A9AA2-2255-1E40-87AA-7D098B741C0A}" type="datetimeFigureOut">
              <a:rPr lang="en-US" smtClean="0"/>
              <a:t>12/5/19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EB67BF7-F7DC-1947-8C28-108230C67050}" type="slidenum">
              <a:rPr lang="en-US" smtClean="0"/>
              <a:t>‹#›</a:t>
            </a:fld>
            <a:endParaRPr lang="en-US" dirty="0"/>
          </a:p>
        </p:txBody>
      </p:sp>
    </p:spTree>
    <p:extLst>
      <p:ext uri="{BB962C8B-B14F-4D97-AF65-F5344CB8AC3E}">
        <p14:creationId xmlns:p14="http://schemas.microsoft.com/office/powerpoint/2010/main" val="30545896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D4A9AA2-2255-1E40-87AA-7D098B741C0A}" type="datetimeFigureOut">
              <a:rPr lang="en-US" smtClean="0"/>
              <a:t>12/5/19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EB67BF7-F7DC-1947-8C28-108230C67050}" type="slidenum">
              <a:rPr lang="en-US" smtClean="0"/>
              <a:t>‹#›</a:t>
            </a:fld>
            <a:endParaRPr lang="en-US" dirty="0"/>
          </a:p>
        </p:txBody>
      </p:sp>
    </p:spTree>
    <p:extLst>
      <p:ext uri="{BB962C8B-B14F-4D97-AF65-F5344CB8AC3E}">
        <p14:creationId xmlns:p14="http://schemas.microsoft.com/office/powerpoint/2010/main" val="30033697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Eigth level</a:t>
            </a:r>
          </a:p>
          <a:p>
            <a:pPr lvl="8"/>
            <a:r>
              <a:rPr lang="en-US" dirty="0"/>
              <a:t>Ninth level</a:t>
            </a:r>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7D4A9AA2-2255-1E40-87AA-7D098B741C0A}" type="datetimeFigureOut">
              <a:rPr lang="en-US" smtClean="0"/>
              <a:t>12/5/19</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1EB67BF7-F7DC-1947-8C28-108230C67050}" type="slidenum">
              <a:rPr lang="en-US" smtClean="0"/>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078942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E65DF-4FBD-D347-A972-80B0B2CADDD8}"/>
              </a:ext>
            </a:extLst>
          </p:cNvPr>
          <p:cNvSpPr>
            <a:spLocks noGrp="1"/>
          </p:cNvSpPr>
          <p:nvPr>
            <p:ph type="ctrTitle"/>
          </p:nvPr>
        </p:nvSpPr>
        <p:spPr>
          <a:xfrm>
            <a:off x="2437636" y="2514597"/>
            <a:ext cx="5518066" cy="2268559"/>
          </a:xfrm>
        </p:spPr>
        <p:txBody>
          <a:bodyPr>
            <a:normAutofit fontScale="90000"/>
          </a:bodyPr>
          <a:lstStyle/>
          <a:p>
            <a:r>
              <a:rPr lang="en-US" dirty="0"/>
              <a:t>Attrition and Salary Prediction for Frito Lay Employees</a:t>
            </a:r>
          </a:p>
        </p:txBody>
      </p:sp>
      <p:sp>
        <p:nvSpPr>
          <p:cNvPr id="3" name="Subtitle 2">
            <a:extLst>
              <a:ext uri="{FF2B5EF4-FFF2-40B4-BE49-F238E27FC236}">
                <a16:creationId xmlns:a16="http://schemas.microsoft.com/office/drawing/2014/main" id="{BDC31918-CB62-6E4E-9E17-716E40B36F11}"/>
              </a:ext>
            </a:extLst>
          </p:cNvPr>
          <p:cNvSpPr>
            <a:spLocks noGrp="1"/>
          </p:cNvSpPr>
          <p:nvPr>
            <p:ph type="subTitle" idx="1"/>
          </p:nvPr>
        </p:nvSpPr>
        <p:spPr>
          <a:xfrm>
            <a:off x="2598102" y="1071357"/>
            <a:ext cx="5357600" cy="1160213"/>
          </a:xfrm>
        </p:spPr>
        <p:txBody>
          <a:bodyPr/>
          <a:lstStyle/>
          <a:p>
            <a:r>
              <a:rPr lang="en-US" dirty="0"/>
              <a:t>Megan Riley</a:t>
            </a:r>
          </a:p>
        </p:txBody>
      </p:sp>
    </p:spTree>
    <p:extLst>
      <p:ext uri="{BB962C8B-B14F-4D97-AF65-F5344CB8AC3E}">
        <p14:creationId xmlns:p14="http://schemas.microsoft.com/office/powerpoint/2010/main" val="24784873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p:txBody>
          <a:bodyPr/>
          <a:lstStyle/>
          <a:p>
            <a:r>
              <a:rPr lang="en-US" dirty="0"/>
              <a:t>Building an Ensemble Model</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1328847" y="1346670"/>
            <a:ext cx="7796540" cy="4779810"/>
          </a:xfrm>
        </p:spPr>
        <p:txBody>
          <a:bodyPr/>
          <a:lstStyle/>
          <a:p>
            <a:r>
              <a:rPr lang="en-US" dirty="0"/>
              <a:t>With neither the KNN or Nave Bayes model producing good results with regards to specificity and with quite a bit of variation taking place through random sampling, it is an appropriate scenario to build an ensemble model. </a:t>
            </a:r>
          </a:p>
          <a:p>
            <a:r>
              <a:rPr lang="en-US" dirty="0"/>
              <a:t>After testing, efficacy was still lower than anticipated and sensitivity regularly averaged at .9 while specificity averaged at .4. </a:t>
            </a:r>
          </a:p>
          <a:p>
            <a:r>
              <a:rPr lang="en-US" dirty="0"/>
              <a:t>To balance this sensitivity and specificity the model was weighted so a prediction of yes was returned if either model predicted yes.</a:t>
            </a:r>
          </a:p>
        </p:txBody>
      </p:sp>
    </p:spTree>
    <p:extLst>
      <p:ext uri="{BB962C8B-B14F-4D97-AF65-F5344CB8AC3E}">
        <p14:creationId xmlns:p14="http://schemas.microsoft.com/office/powerpoint/2010/main" val="10103461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a:xfrm>
            <a:off x="3471344" y="295992"/>
            <a:ext cx="7958331" cy="1077229"/>
          </a:xfrm>
        </p:spPr>
        <p:txBody>
          <a:bodyPr/>
          <a:lstStyle/>
          <a:p>
            <a:r>
              <a:rPr lang="en-US" dirty="0"/>
              <a:t>Ensemble Model - Evaluation</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1325806" y="1126040"/>
            <a:ext cx="9607377" cy="2080972"/>
          </a:xfrm>
        </p:spPr>
        <p:txBody>
          <a:bodyPr/>
          <a:lstStyle/>
          <a:p>
            <a:r>
              <a:rPr lang="en-US" dirty="0"/>
              <a:t>This ensemble model was ran 1000 times with fresh samples and below we compare sensitivity and specificity. Both histograms show 5% or less of results are less than .6. Therefore we can be somewhat confident our predictions would meet these measures in the test set as well. </a:t>
            </a:r>
          </a:p>
        </p:txBody>
      </p:sp>
      <p:pic>
        <p:nvPicPr>
          <p:cNvPr id="4" name="Picture 3">
            <a:extLst>
              <a:ext uri="{FF2B5EF4-FFF2-40B4-BE49-F238E27FC236}">
                <a16:creationId xmlns:a16="http://schemas.microsoft.com/office/drawing/2014/main" id="{672F61B3-74B1-B143-940B-792122A25BE9}"/>
              </a:ext>
            </a:extLst>
          </p:cNvPr>
          <p:cNvPicPr>
            <a:picLocks noChangeAspect="1"/>
          </p:cNvPicPr>
          <p:nvPr/>
        </p:nvPicPr>
        <p:blipFill>
          <a:blip r:embed="rId2"/>
          <a:stretch>
            <a:fillRect/>
          </a:stretch>
        </p:blipFill>
        <p:spPr>
          <a:xfrm>
            <a:off x="6330502" y="3200378"/>
            <a:ext cx="4898168" cy="3498691"/>
          </a:xfrm>
          <a:prstGeom prst="rect">
            <a:avLst/>
          </a:prstGeom>
        </p:spPr>
      </p:pic>
      <p:pic>
        <p:nvPicPr>
          <p:cNvPr id="5" name="Picture 4">
            <a:extLst>
              <a:ext uri="{FF2B5EF4-FFF2-40B4-BE49-F238E27FC236}">
                <a16:creationId xmlns:a16="http://schemas.microsoft.com/office/drawing/2014/main" id="{46288313-DD04-0A44-8EDB-7869DC235307}"/>
              </a:ext>
            </a:extLst>
          </p:cNvPr>
          <p:cNvPicPr>
            <a:picLocks noChangeAspect="1"/>
          </p:cNvPicPr>
          <p:nvPr/>
        </p:nvPicPr>
        <p:blipFill>
          <a:blip r:embed="rId3"/>
          <a:stretch>
            <a:fillRect/>
          </a:stretch>
        </p:blipFill>
        <p:spPr>
          <a:xfrm>
            <a:off x="1219280" y="3207012"/>
            <a:ext cx="4910215" cy="3507297"/>
          </a:xfrm>
          <a:prstGeom prst="rect">
            <a:avLst/>
          </a:prstGeom>
        </p:spPr>
      </p:pic>
    </p:spTree>
    <p:extLst>
      <p:ext uri="{BB962C8B-B14F-4D97-AF65-F5344CB8AC3E}">
        <p14:creationId xmlns:p14="http://schemas.microsoft.com/office/powerpoint/2010/main" val="2585226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E65DF-4FBD-D347-A972-80B0B2CADDD8}"/>
              </a:ext>
            </a:extLst>
          </p:cNvPr>
          <p:cNvSpPr>
            <a:spLocks noGrp="1"/>
          </p:cNvSpPr>
          <p:nvPr>
            <p:ph type="ctrTitle"/>
          </p:nvPr>
        </p:nvSpPr>
        <p:spPr>
          <a:xfrm>
            <a:off x="2437636" y="2514597"/>
            <a:ext cx="5518066" cy="3200403"/>
          </a:xfrm>
        </p:spPr>
        <p:txBody>
          <a:bodyPr>
            <a:normAutofit/>
          </a:bodyPr>
          <a:lstStyle/>
          <a:p>
            <a:r>
              <a:rPr lang="en-US" dirty="0"/>
              <a:t>Salary Model</a:t>
            </a:r>
          </a:p>
        </p:txBody>
      </p:sp>
    </p:spTree>
    <p:extLst>
      <p:ext uri="{BB962C8B-B14F-4D97-AF65-F5344CB8AC3E}">
        <p14:creationId xmlns:p14="http://schemas.microsoft.com/office/powerpoint/2010/main" val="25496451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a:xfrm>
            <a:off x="2703248" y="291113"/>
            <a:ext cx="7958331" cy="1077229"/>
          </a:xfrm>
        </p:spPr>
        <p:txBody>
          <a:bodyPr/>
          <a:lstStyle/>
          <a:p>
            <a:r>
              <a:rPr lang="en-US" dirty="0"/>
              <a:t>Variable Correlation</a:t>
            </a:r>
          </a:p>
        </p:txBody>
      </p:sp>
      <p:pic>
        <p:nvPicPr>
          <p:cNvPr id="4" name="Picture 3">
            <a:extLst>
              <a:ext uri="{FF2B5EF4-FFF2-40B4-BE49-F238E27FC236}">
                <a16:creationId xmlns:a16="http://schemas.microsoft.com/office/drawing/2014/main" id="{F43102DE-0E26-6646-873C-36C1F1AC8CCB}"/>
              </a:ext>
            </a:extLst>
          </p:cNvPr>
          <p:cNvPicPr>
            <a:picLocks noChangeAspect="1"/>
          </p:cNvPicPr>
          <p:nvPr/>
        </p:nvPicPr>
        <p:blipFill>
          <a:blip r:embed="rId2"/>
          <a:stretch>
            <a:fillRect/>
          </a:stretch>
        </p:blipFill>
        <p:spPr>
          <a:xfrm>
            <a:off x="1185672" y="1090638"/>
            <a:ext cx="7147560" cy="5105400"/>
          </a:xfrm>
          <a:prstGeom prst="rect">
            <a:avLst/>
          </a:prstGeom>
        </p:spPr>
      </p:pic>
      <p:sp>
        <p:nvSpPr>
          <p:cNvPr id="5" name="TextBox 4">
            <a:extLst>
              <a:ext uri="{FF2B5EF4-FFF2-40B4-BE49-F238E27FC236}">
                <a16:creationId xmlns:a16="http://schemas.microsoft.com/office/drawing/2014/main" id="{16B1CD1C-69E9-7E49-83E7-BB4FA725666F}"/>
              </a:ext>
            </a:extLst>
          </p:cNvPr>
          <p:cNvSpPr txBox="1"/>
          <p:nvPr/>
        </p:nvSpPr>
        <p:spPr>
          <a:xfrm>
            <a:off x="8485632" y="1368342"/>
            <a:ext cx="2834639" cy="2308324"/>
          </a:xfrm>
          <a:prstGeom prst="rect">
            <a:avLst/>
          </a:prstGeom>
          <a:noFill/>
        </p:spPr>
        <p:txBody>
          <a:bodyPr wrap="square" rtlCol="0">
            <a:spAutoFit/>
          </a:bodyPr>
          <a:lstStyle/>
          <a:p>
            <a:r>
              <a:rPr lang="en-US" dirty="0"/>
              <a:t>Includes Categorical  variables dummy coded to visualize correlation. </a:t>
            </a:r>
          </a:p>
          <a:p>
            <a:endParaRPr lang="en-US" dirty="0"/>
          </a:p>
          <a:p>
            <a:endParaRPr lang="en-US" dirty="0"/>
          </a:p>
          <a:p>
            <a:r>
              <a:rPr lang="en-US" dirty="0"/>
              <a:t>Salary is highly correlated with experience metrics and Job Role </a:t>
            </a:r>
          </a:p>
        </p:txBody>
      </p:sp>
    </p:spTree>
    <p:extLst>
      <p:ext uri="{BB962C8B-B14F-4D97-AF65-F5344CB8AC3E}">
        <p14:creationId xmlns:p14="http://schemas.microsoft.com/office/powerpoint/2010/main" val="36054496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p:txBody>
          <a:bodyPr/>
          <a:lstStyle/>
          <a:p>
            <a:r>
              <a:rPr lang="en-US" dirty="0"/>
              <a:t>Cross Validating Colinear Variables</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1584879" y="1521764"/>
            <a:ext cx="7796540" cy="3997828"/>
          </a:xfrm>
        </p:spPr>
        <p:txBody>
          <a:bodyPr/>
          <a:lstStyle/>
          <a:p>
            <a:r>
              <a:rPr lang="en-US" dirty="0"/>
              <a:t>Total Working Years, Age, and Years at Company include much of the same information.</a:t>
            </a:r>
          </a:p>
          <a:p>
            <a:r>
              <a:rPr lang="en-US" dirty="0"/>
              <a:t>Experimentation determined that Total Working Years produced a smaller RMSE than the other similar variables including a model with all three included. </a:t>
            </a:r>
          </a:p>
          <a:p>
            <a:r>
              <a:rPr lang="en-US" dirty="0"/>
              <a:t>Limiting variables to just Total Working Years reduces RMSE and will likely reduce over fitting on our training data set. </a:t>
            </a:r>
          </a:p>
        </p:txBody>
      </p:sp>
    </p:spTree>
    <p:extLst>
      <p:ext uri="{BB962C8B-B14F-4D97-AF65-F5344CB8AC3E}">
        <p14:creationId xmlns:p14="http://schemas.microsoft.com/office/powerpoint/2010/main" val="28967897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p:txBody>
          <a:bodyPr/>
          <a:lstStyle/>
          <a:p>
            <a:r>
              <a:rPr lang="en-US" dirty="0"/>
              <a:t>Adding Additional Variables</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1607739" y="1885285"/>
            <a:ext cx="7796540" cy="3997828"/>
          </a:xfrm>
        </p:spPr>
        <p:txBody>
          <a:bodyPr/>
          <a:lstStyle/>
          <a:p>
            <a:r>
              <a:rPr lang="en-US" dirty="0"/>
              <a:t>Through exploration it was found RMSE was reduced and variation explained increased with the addition of a few key variables. </a:t>
            </a:r>
          </a:p>
          <a:p>
            <a:r>
              <a:rPr lang="en-US" dirty="0"/>
              <a:t>Monthly Income, logged to minimize issues with the spread, was an important addition</a:t>
            </a:r>
          </a:p>
          <a:p>
            <a:r>
              <a:rPr lang="en-US" dirty="0"/>
              <a:t>Gender, Monthly Rate and Job Satisfaction, somewhat correlated with salary helped to make the model more robust.</a:t>
            </a:r>
          </a:p>
        </p:txBody>
      </p:sp>
    </p:spTree>
    <p:extLst>
      <p:ext uri="{BB962C8B-B14F-4D97-AF65-F5344CB8AC3E}">
        <p14:creationId xmlns:p14="http://schemas.microsoft.com/office/powerpoint/2010/main" val="15827070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p:txBody>
          <a:bodyPr/>
          <a:lstStyle/>
          <a:p>
            <a:r>
              <a:rPr lang="en-US" dirty="0"/>
              <a:t>Final Salary Model</a:t>
            </a:r>
          </a:p>
        </p:txBody>
      </p:sp>
      <p:graphicFrame>
        <p:nvGraphicFramePr>
          <p:cNvPr id="4" name="Content Placeholder 3">
            <a:extLst>
              <a:ext uri="{FF2B5EF4-FFF2-40B4-BE49-F238E27FC236}">
                <a16:creationId xmlns:a16="http://schemas.microsoft.com/office/drawing/2014/main" id="{A2CFBF01-F9BA-5A4A-9348-222886E6AB9F}"/>
              </a:ext>
            </a:extLst>
          </p:cNvPr>
          <p:cNvGraphicFramePr>
            <a:graphicFrameLocks noGrp="1"/>
          </p:cNvGraphicFramePr>
          <p:nvPr>
            <p:ph idx="1"/>
            <p:extLst>
              <p:ext uri="{D42A27DB-BD31-4B8C-83A1-F6EECF244321}">
                <p14:modId xmlns:p14="http://schemas.microsoft.com/office/powerpoint/2010/main" val="3744337640"/>
              </p:ext>
            </p:extLst>
          </p:nvPr>
        </p:nvGraphicFramePr>
        <p:xfrm>
          <a:off x="3018627" y="4639488"/>
          <a:ext cx="7796211" cy="741680"/>
        </p:xfrm>
        <a:graphic>
          <a:graphicData uri="http://schemas.openxmlformats.org/drawingml/2006/table">
            <a:tbl>
              <a:tblPr firstRow="1" bandRow="1">
                <a:tableStyleId>{5C22544A-7EE6-4342-B048-85BDC9FD1C3A}</a:tableStyleId>
              </a:tblPr>
              <a:tblGrid>
                <a:gridCol w="2598737">
                  <a:extLst>
                    <a:ext uri="{9D8B030D-6E8A-4147-A177-3AD203B41FA5}">
                      <a16:colId xmlns:a16="http://schemas.microsoft.com/office/drawing/2014/main" val="4166016847"/>
                    </a:ext>
                  </a:extLst>
                </a:gridCol>
                <a:gridCol w="2598737">
                  <a:extLst>
                    <a:ext uri="{9D8B030D-6E8A-4147-A177-3AD203B41FA5}">
                      <a16:colId xmlns:a16="http://schemas.microsoft.com/office/drawing/2014/main" val="2062666223"/>
                    </a:ext>
                  </a:extLst>
                </a:gridCol>
                <a:gridCol w="2598737">
                  <a:extLst>
                    <a:ext uri="{9D8B030D-6E8A-4147-A177-3AD203B41FA5}">
                      <a16:colId xmlns:a16="http://schemas.microsoft.com/office/drawing/2014/main" val="526286137"/>
                    </a:ext>
                  </a:extLst>
                </a:gridCol>
              </a:tblGrid>
              <a:tr h="370840">
                <a:tc>
                  <a:txBody>
                    <a:bodyPr/>
                    <a:lstStyle/>
                    <a:p>
                      <a:r>
                        <a:rPr lang="en-US" dirty="0"/>
                        <a:t>R2</a:t>
                      </a:r>
                    </a:p>
                  </a:txBody>
                  <a:tcPr/>
                </a:tc>
                <a:tc>
                  <a:txBody>
                    <a:bodyPr/>
                    <a:lstStyle/>
                    <a:p>
                      <a:r>
                        <a:rPr lang="en-US" dirty="0"/>
                        <a:t>RMSE</a:t>
                      </a:r>
                    </a:p>
                  </a:txBody>
                  <a:tcPr/>
                </a:tc>
                <a:tc>
                  <a:txBody>
                    <a:bodyPr/>
                    <a:lstStyle/>
                    <a:p>
                      <a:r>
                        <a:rPr lang="en-US" dirty="0"/>
                        <a:t>MAE</a:t>
                      </a:r>
                    </a:p>
                  </a:txBody>
                  <a:tcPr/>
                </a:tc>
                <a:extLst>
                  <a:ext uri="{0D108BD9-81ED-4DB2-BD59-A6C34878D82A}">
                    <a16:rowId xmlns:a16="http://schemas.microsoft.com/office/drawing/2014/main" val="2140053133"/>
                  </a:ext>
                </a:extLst>
              </a:tr>
              <a:tr h="370840">
                <a:tc>
                  <a:txBody>
                    <a:bodyPr/>
                    <a:lstStyle/>
                    <a:p>
                      <a:r>
                        <a:rPr lang="en-US" dirty="0"/>
                        <a:t>.96</a:t>
                      </a:r>
                    </a:p>
                  </a:txBody>
                  <a:tcPr/>
                </a:tc>
                <a:tc>
                  <a:txBody>
                    <a:bodyPr/>
                    <a:lstStyle/>
                    <a:p>
                      <a:r>
                        <a:rPr lang="en-US" dirty="0"/>
                        <a:t>997</a:t>
                      </a:r>
                    </a:p>
                  </a:txBody>
                  <a:tcPr/>
                </a:tc>
                <a:tc>
                  <a:txBody>
                    <a:bodyPr/>
                    <a:lstStyle/>
                    <a:p>
                      <a:r>
                        <a:rPr lang="en-US" dirty="0"/>
                        <a:t>765</a:t>
                      </a:r>
                    </a:p>
                  </a:txBody>
                  <a:tcPr/>
                </a:tc>
                <a:extLst>
                  <a:ext uri="{0D108BD9-81ED-4DB2-BD59-A6C34878D82A}">
                    <a16:rowId xmlns:a16="http://schemas.microsoft.com/office/drawing/2014/main" val="3324886867"/>
                  </a:ext>
                </a:extLst>
              </a:tr>
            </a:tbl>
          </a:graphicData>
        </a:graphic>
      </p:graphicFrame>
      <p:sp>
        <p:nvSpPr>
          <p:cNvPr id="5" name="TextBox 4">
            <a:extLst>
              <a:ext uri="{FF2B5EF4-FFF2-40B4-BE49-F238E27FC236}">
                <a16:creationId xmlns:a16="http://schemas.microsoft.com/office/drawing/2014/main" id="{6C1EC737-72C8-2C43-83C8-4B9559610115}"/>
              </a:ext>
            </a:extLst>
          </p:cNvPr>
          <p:cNvSpPr txBox="1"/>
          <p:nvPr/>
        </p:nvSpPr>
        <p:spPr>
          <a:xfrm>
            <a:off x="2089869" y="1700784"/>
            <a:ext cx="8480269" cy="2308324"/>
          </a:xfrm>
          <a:prstGeom prst="rect">
            <a:avLst/>
          </a:prstGeom>
          <a:noFill/>
        </p:spPr>
        <p:txBody>
          <a:bodyPr wrap="square" rtlCol="0">
            <a:spAutoFit/>
          </a:bodyPr>
          <a:lstStyle/>
          <a:p>
            <a:r>
              <a:rPr lang="en-US" dirty="0"/>
              <a:t>Includes variables Total Working Years, Age, Job Level, Job Role, Job Satisfaction, Monthly Rate and Gender</a:t>
            </a:r>
          </a:p>
          <a:p>
            <a:endParaRPr lang="en-US" dirty="0"/>
          </a:p>
          <a:p>
            <a:r>
              <a:rPr lang="en-US" dirty="0"/>
              <a:t>The most important variables for predicting Salary are Total Working Years, Job Level and Job Role and alone can explain most of the variation explained by this model. But each of the additional variables offer some explanation for the final monthly salary</a:t>
            </a:r>
          </a:p>
          <a:p>
            <a:endParaRPr lang="en-US" dirty="0"/>
          </a:p>
        </p:txBody>
      </p:sp>
    </p:spTree>
    <p:extLst>
      <p:ext uri="{BB962C8B-B14F-4D97-AF65-F5344CB8AC3E}">
        <p14:creationId xmlns:p14="http://schemas.microsoft.com/office/powerpoint/2010/main" val="35818518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a:xfrm>
            <a:off x="2611808" y="387432"/>
            <a:ext cx="7958331" cy="1077229"/>
          </a:xfrm>
        </p:spPr>
        <p:txBody>
          <a:bodyPr/>
          <a:lstStyle/>
          <a:p>
            <a:r>
              <a:rPr lang="en-US" dirty="0"/>
              <a:t>Assessing the Model</a:t>
            </a:r>
          </a:p>
        </p:txBody>
      </p:sp>
      <p:sp>
        <p:nvSpPr>
          <p:cNvPr id="7" name="TextBox 6">
            <a:extLst>
              <a:ext uri="{FF2B5EF4-FFF2-40B4-BE49-F238E27FC236}">
                <a16:creationId xmlns:a16="http://schemas.microsoft.com/office/drawing/2014/main" id="{A1491F49-0722-9349-BB1B-F49AFD25CEA9}"/>
              </a:ext>
            </a:extLst>
          </p:cNvPr>
          <p:cNvSpPr txBox="1"/>
          <p:nvPr/>
        </p:nvSpPr>
        <p:spPr>
          <a:xfrm>
            <a:off x="1089546" y="1338266"/>
            <a:ext cx="4062004" cy="3416320"/>
          </a:xfrm>
          <a:prstGeom prst="rect">
            <a:avLst/>
          </a:prstGeom>
          <a:noFill/>
        </p:spPr>
        <p:txBody>
          <a:bodyPr wrap="square" rtlCol="0">
            <a:spAutoFit/>
          </a:bodyPr>
          <a:lstStyle/>
          <a:p>
            <a:endParaRPr lang="en-US" dirty="0"/>
          </a:p>
          <a:p>
            <a:r>
              <a:rPr lang="en-US" dirty="0"/>
              <a:t>This graph shows the distribution of True salary and Predicted salary.</a:t>
            </a:r>
          </a:p>
          <a:p>
            <a:endParaRPr lang="en-US" dirty="0"/>
          </a:p>
          <a:p>
            <a:r>
              <a:rPr lang="en-US" dirty="0"/>
              <a:t>The various leveling is created by including Job Level in the model, which is highly important for accurate predictions, and it can affect the residuals as shown here but experimentation showed removing it from the model increased RMSE by up to 40% at times.</a:t>
            </a:r>
          </a:p>
        </p:txBody>
      </p:sp>
      <p:pic>
        <p:nvPicPr>
          <p:cNvPr id="10" name="Picture 9">
            <a:extLst>
              <a:ext uri="{FF2B5EF4-FFF2-40B4-BE49-F238E27FC236}">
                <a16:creationId xmlns:a16="http://schemas.microsoft.com/office/drawing/2014/main" id="{E96640AD-1CC6-1241-91B6-45D5964094B8}"/>
              </a:ext>
            </a:extLst>
          </p:cNvPr>
          <p:cNvPicPr>
            <a:picLocks noChangeAspect="1"/>
          </p:cNvPicPr>
          <p:nvPr/>
        </p:nvPicPr>
        <p:blipFill>
          <a:blip r:embed="rId2"/>
          <a:stretch>
            <a:fillRect/>
          </a:stretch>
        </p:blipFill>
        <p:spPr>
          <a:xfrm>
            <a:off x="5265398" y="1338266"/>
            <a:ext cx="6017885" cy="4298489"/>
          </a:xfrm>
          <a:prstGeom prst="rect">
            <a:avLst/>
          </a:prstGeom>
        </p:spPr>
      </p:pic>
    </p:spTree>
    <p:extLst>
      <p:ext uri="{BB962C8B-B14F-4D97-AF65-F5344CB8AC3E}">
        <p14:creationId xmlns:p14="http://schemas.microsoft.com/office/powerpoint/2010/main" val="31988586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p:txBody>
          <a:bodyPr/>
          <a:lstStyle/>
          <a:p>
            <a:r>
              <a:rPr lang="en-US" dirty="0"/>
              <a:t>Assessing the Model</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7504090" y="1346670"/>
            <a:ext cx="3893712" cy="3997828"/>
          </a:xfrm>
        </p:spPr>
        <p:txBody>
          <a:bodyPr/>
          <a:lstStyle/>
          <a:p>
            <a:r>
              <a:rPr lang="en-US" dirty="0"/>
              <a:t>Here we can see the general residuals for the prediction are fairly randomly spread with only a few outliers</a:t>
            </a:r>
          </a:p>
        </p:txBody>
      </p:sp>
      <p:pic>
        <p:nvPicPr>
          <p:cNvPr id="5" name="Picture 4">
            <a:extLst>
              <a:ext uri="{FF2B5EF4-FFF2-40B4-BE49-F238E27FC236}">
                <a16:creationId xmlns:a16="http://schemas.microsoft.com/office/drawing/2014/main" id="{7B22A31F-2C28-6C4E-8DFA-B07E7069069E}"/>
              </a:ext>
            </a:extLst>
          </p:cNvPr>
          <p:cNvPicPr>
            <a:picLocks noChangeAspect="1"/>
          </p:cNvPicPr>
          <p:nvPr/>
        </p:nvPicPr>
        <p:blipFill>
          <a:blip r:embed="rId2"/>
          <a:stretch>
            <a:fillRect/>
          </a:stretch>
        </p:blipFill>
        <p:spPr>
          <a:xfrm>
            <a:off x="1053063" y="1720157"/>
            <a:ext cx="6309360" cy="4506686"/>
          </a:xfrm>
          <a:prstGeom prst="rect">
            <a:avLst/>
          </a:prstGeom>
        </p:spPr>
      </p:pic>
    </p:spTree>
    <p:extLst>
      <p:ext uri="{BB962C8B-B14F-4D97-AF65-F5344CB8AC3E}">
        <p14:creationId xmlns:p14="http://schemas.microsoft.com/office/powerpoint/2010/main" val="30362390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E65DF-4FBD-D347-A972-80B0B2CADDD8}"/>
              </a:ext>
            </a:extLst>
          </p:cNvPr>
          <p:cNvSpPr>
            <a:spLocks noGrp="1"/>
          </p:cNvSpPr>
          <p:nvPr>
            <p:ph type="ctrTitle"/>
          </p:nvPr>
        </p:nvSpPr>
        <p:spPr>
          <a:xfrm>
            <a:off x="2437636" y="2514597"/>
            <a:ext cx="5518066" cy="3200403"/>
          </a:xfrm>
        </p:spPr>
        <p:txBody>
          <a:bodyPr>
            <a:normAutofit/>
          </a:bodyPr>
          <a:lstStyle/>
          <a:p>
            <a:r>
              <a:rPr lang="en-US" dirty="0"/>
              <a:t>Predictions</a:t>
            </a:r>
          </a:p>
        </p:txBody>
      </p:sp>
    </p:spTree>
    <p:extLst>
      <p:ext uri="{BB962C8B-B14F-4D97-AF65-F5344CB8AC3E}">
        <p14:creationId xmlns:p14="http://schemas.microsoft.com/office/powerpoint/2010/main" val="6736673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E65DF-4FBD-D347-A972-80B0B2CADDD8}"/>
              </a:ext>
            </a:extLst>
          </p:cNvPr>
          <p:cNvSpPr>
            <a:spLocks noGrp="1"/>
          </p:cNvSpPr>
          <p:nvPr>
            <p:ph type="ctrTitle"/>
          </p:nvPr>
        </p:nvSpPr>
        <p:spPr>
          <a:xfrm>
            <a:off x="2437636" y="2514597"/>
            <a:ext cx="5518066" cy="3200403"/>
          </a:xfrm>
        </p:spPr>
        <p:txBody>
          <a:bodyPr>
            <a:normAutofit/>
          </a:bodyPr>
          <a:lstStyle/>
          <a:p>
            <a:r>
              <a:rPr lang="en-US" dirty="0"/>
              <a:t>Attrition Model</a:t>
            </a:r>
          </a:p>
        </p:txBody>
      </p:sp>
    </p:spTree>
    <p:extLst>
      <p:ext uri="{BB962C8B-B14F-4D97-AF65-F5344CB8AC3E}">
        <p14:creationId xmlns:p14="http://schemas.microsoft.com/office/powerpoint/2010/main" val="28777344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p:txBody>
          <a:bodyPr/>
          <a:lstStyle/>
          <a:p>
            <a:r>
              <a:rPr lang="en-US" dirty="0"/>
              <a:t>Predictions</a:t>
            </a:r>
          </a:p>
        </p:txBody>
      </p:sp>
      <p:graphicFrame>
        <p:nvGraphicFramePr>
          <p:cNvPr id="5" name="Content Placeholder 4">
            <a:extLst>
              <a:ext uri="{FF2B5EF4-FFF2-40B4-BE49-F238E27FC236}">
                <a16:creationId xmlns:a16="http://schemas.microsoft.com/office/drawing/2014/main" id="{EE125898-3410-D34E-961A-69A4E7D485A6}"/>
              </a:ext>
            </a:extLst>
          </p:cNvPr>
          <p:cNvGraphicFramePr>
            <a:graphicFrameLocks noGrp="1"/>
          </p:cNvGraphicFramePr>
          <p:nvPr>
            <p:ph idx="1"/>
            <p:extLst>
              <p:ext uri="{D42A27DB-BD31-4B8C-83A1-F6EECF244321}">
                <p14:modId xmlns:p14="http://schemas.microsoft.com/office/powerpoint/2010/main" val="1223014349"/>
              </p:ext>
            </p:extLst>
          </p:nvPr>
        </p:nvGraphicFramePr>
        <p:xfrm>
          <a:off x="1947064" y="5808436"/>
          <a:ext cx="7796214" cy="741680"/>
        </p:xfrm>
        <a:graphic>
          <a:graphicData uri="http://schemas.openxmlformats.org/drawingml/2006/table">
            <a:tbl>
              <a:tblPr firstRow="1" bandRow="1">
                <a:tableStyleId>{5C22544A-7EE6-4342-B048-85BDC9FD1C3A}</a:tableStyleId>
              </a:tblPr>
              <a:tblGrid>
                <a:gridCol w="2598738">
                  <a:extLst>
                    <a:ext uri="{9D8B030D-6E8A-4147-A177-3AD203B41FA5}">
                      <a16:colId xmlns:a16="http://schemas.microsoft.com/office/drawing/2014/main" val="2162684658"/>
                    </a:ext>
                  </a:extLst>
                </a:gridCol>
                <a:gridCol w="2598738">
                  <a:extLst>
                    <a:ext uri="{9D8B030D-6E8A-4147-A177-3AD203B41FA5}">
                      <a16:colId xmlns:a16="http://schemas.microsoft.com/office/drawing/2014/main" val="2310266404"/>
                    </a:ext>
                  </a:extLst>
                </a:gridCol>
                <a:gridCol w="2598738">
                  <a:extLst>
                    <a:ext uri="{9D8B030D-6E8A-4147-A177-3AD203B41FA5}">
                      <a16:colId xmlns:a16="http://schemas.microsoft.com/office/drawing/2014/main" val="3490349107"/>
                    </a:ext>
                  </a:extLst>
                </a:gridCol>
              </a:tblGrid>
              <a:tr h="370840">
                <a:tc>
                  <a:txBody>
                    <a:bodyPr/>
                    <a:lstStyle/>
                    <a:p>
                      <a:r>
                        <a:rPr lang="en-US" dirty="0"/>
                        <a:t>Attrition</a:t>
                      </a:r>
                    </a:p>
                  </a:txBody>
                  <a:tcPr/>
                </a:tc>
                <a:tc>
                  <a:txBody>
                    <a:bodyPr/>
                    <a:lstStyle/>
                    <a:p>
                      <a:r>
                        <a:rPr lang="en-US" dirty="0"/>
                        <a:t>No</a:t>
                      </a:r>
                    </a:p>
                  </a:txBody>
                  <a:tcPr/>
                </a:tc>
                <a:tc>
                  <a:txBody>
                    <a:bodyPr/>
                    <a:lstStyle/>
                    <a:p>
                      <a:r>
                        <a:rPr lang="en-US" dirty="0"/>
                        <a:t>Yes</a:t>
                      </a:r>
                    </a:p>
                  </a:txBody>
                  <a:tcPr/>
                </a:tc>
                <a:extLst>
                  <a:ext uri="{0D108BD9-81ED-4DB2-BD59-A6C34878D82A}">
                    <a16:rowId xmlns:a16="http://schemas.microsoft.com/office/drawing/2014/main" val="4121539520"/>
                  </a:ext>
                </a:extLst>
              </a:tr>
              <a:tr h="370840">
                <a:tc>
                  <a:txBody>
                    <a:bodyPr/>
                    <a:lstStyle/>
                    <a:p>
                      <a:r>
                        <a:rPr lang="en-US" dirty="0"/>
                        <a:t>Predictions</a:t>
                      </a:r>
                    </a:p>
                  </a:txBody>
                  <a:tcPr/>
                </a:tc>
                <a:tc>
                  <a:txBody>
                    <a:bodyPr/>
                    <a:lstStyle/>
                    <a:p>
                      <a:r>
                        <a:rPr lang="en-US" dirty="0"/>
                        <a:t>200</a:t>
                      </a:r>
                    </a:p>
                  </a:txBody>
                  <a:tcPr/>
                </a:tc>
                <a:tc>
                  <a:txBody>
                    <a:bodyPr/>
                    <a:lstStyle/>
                    <a:p>
                      <a:r>
                        <a:rPr lang="en-US" dirty="0"/>
                        <a:t>100</a:t>
                      </a:r>
                    </a:p>
                  </a:txBody>
                  <a:tcPr/>
                </a:tc>
                <a:extLst>
                  <a:ext uri="{0D108BD9-81ED-4DB2-BD59-A6C34878D82A}">
                    <a16:rowId xmlns:a16="http://schemas.microsoft.com/office/drawing/2014/main" val="3935168162"/>
                  </a:ext>
                </a:extLst>
              </a:tr>
            </a:tbl>
          </a:graphicData>
        </a:graphic>
      </p:graphicFrame>
      <p:pic>
        <p:nvPicPr>
          <p:cNvPr id="4" name="Picture 3">
            <a:extLst>
              <a:ext uri="{FF2B5EF4-FFF2-40B4-BE49-F238E27FC236}">
                <a16:creationId xmlns:a16="http://schemas.microsoft.com/office/drawing/2014/main" id="{BD4AC54F-6513-3C40-B8D2-CC608614ECFA}"/>
              </a:ext>
            </a:extLst>
          </p:cNvPr>
          <p:cNvPicPr>
            <a:picLocks noChangeAspect="1"/>
          </p:cNvPicPr>
          <p:nvPr/>
        </p:nvPicPr>
        <p:blipFill>
          <a:blip r:embed="rId2"/>
          <a:stretch>
            <a:fillRect/>
          </a:stretch>
        </p:blipFill>
        <p:spPr>
          <a:xfrm>
            <a:off x="5845171" y="1551665"/>
            <a:ext cx="5203828" cy="3717020"/>
          </a:xfrm>
          <a:prstGeom prst="rect">
            <a:avLst/>
          </a:prstGeom>
        </p:spPr>
      </p:pic>
      <p:sp>
        <p:nvSpPr>
          <p:cNvPr id="6" name="TextBox 5">
            <a:extLst>
              <a:ext uri="{FF2B5EF4-FFF2-40B4-BE49-F238E27FC236}">
                <a16:creationId xmlns:a16="http://schemas.microsoft.com/office/drawing/2014/main" id="{7468762E-2C5B-8945-9638-0595F1B5EF08}"/>
              </a:ext>
            </a:extLst>
          </p:cNvPr>
          <p:cNvSpPr txBox="1"/>
          <p:nvPr/>
        </p:nvSpPr>
        <p:spPr>
          <a:xfrm>
            <a:off x="1211424" y="1452695"/>
            <a:ext cx="4481805" cy="3139321"/>
          </a:xfrm>
          <a:prstGeom prst="rect">
            <a:avLst/>
          </a:prstGeom>
          <a:noFill/>
        </p:spPr>
        <p:txBody>
          <a:bodyPr wrap="square" rtlCol="0">
            <a:spAutoFit/>
          </a:bodyPr>
          <a:lstStyle/>
          <a:p>
            <a:r>
              <a:rPr lang="en-US" dirty="0"/>
              <a:t>Overall we are predicting the attrition status for 300 employees and the salary of 300 separate employees. </a:t>
            </a:r>
          </a:p>
          <a:p>
            <a:endParaRPr lang="en-US" dirty="0"/>
          </a:p>
          <a:p>
            <a:r>
              <a:rPr lang="en-US" dirty="0"/>
              <a:t>The distribution of salaries is to the right. </a:t>
            </a:r>
          </a:p>
          <a:p>
            <a:endParaRPr lang="en-US" dirty="0"/>
          </a:p>
          <a:p>
            <a:r>
              <a:rPr lang="en-US" dirty="0"/>
              <a:t>The predictions of attrition are below. We will note that attrition is predicted at 1/3 when our training data gave us closer to 15% attrition, this is due to our choice to over predict attrition for a balanced model. </a:t>
            </a:r>
          </a:p>
        </p:txBody>
      </p:sp>
    </p:spTree>
    <p:extLst>
      <p:ext uri="{BB962C8B-B14F-4D97-AF65-F5344CB8AC3E}">
        <p14:creationId xmlns:p14="http://schemas.microsoft.com/office/powerpoint/2010/main" val="36941730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1E65DF-4FBD-D347-A972-80B0B2CADDD8}"/>
              </a:ext>
            </a:extLst>
          </p:cNvPr>
          <p:cNvSpPr>
            <a:spLocks noGrp="1"/>
          </p:cNvSpPr>
          <p:nvPr>
            <p:ph type="ctrTitle"/>
          </p:nvPr>
        </p:nvSpPr>
        <p:spPr>
          <a:xfrm>
            <a:off x="2437636" y="2514597"/>
            <a:ext cx="5518066" cy="3200403"/>
          </a:xfrm>
        </p:spPr>
        <p:txBody>
          <a:bodyPr>
            <a:normAutofit/>
          </a:bodyPr>
          <a:lstStyle/>
          <a:p>
            <a:r>
              <a:rPr lang="en-US" dirty="0"/>
              <a:t>Thank You</a:t>
            </a:r>
          </a:p>
        </p:txBody>
      </p:sp>
    </p:spTree>
    <p:extLst>
      <p:ext uri="{BB962C8B-B14F-4D97-AF65-F5344CB8AC3E}">
        <p14:creationId xmlns:p14="http://schemas.microsoft.com/office/powerpoint/2010/main" val="3705569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a:xfrm>
            <a:off x="3000428" y="282276"/>
            <a:ext cx="7958331" cy="1077229"/>
          </a:xfrm>
        </p:spPr>
        <p:txBody>
          <a:bodyPr/>
          <a:lstStyle/>
          <a:p>
            <a:r>
              <a:rPr lang="en-US" dirty="0"/>
              <a:t>Variable Selection – Step Wise Variable Selection</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1264839" y="1091996"/>
            <a:ext cx="6004641" cy="5217364"/>
          </a:xfrm>
        </p:spPr>
        <p:txBody>
          <a:bodyPr/>
          <a:lstStyle/>
          <a:p>
            <a:r>
              <a:rPr lang="en-US" dirty="0"/>
              <a:t>To build a early list of variables, the data was entirely coded into numerical variables and a faux linear model with step wise variable selection was used to generate a list of variables</a:t>
            </a:r>
          </a:p>
          <a:p>
            <a:r>
              <a:rPr lang="en-US" dirty="0"/>
              <a:t>This model returned the coefficients seen to the right. </a:t>
            </a:r>
          </a:p>
        </p:txBody>
      </p:sp>
      <p:pic>
        <p:nvPicPr>
          <p:cNvPr id="5" name="Picture 4">
            <a:extLst>
              <a:ext uri="{FF2B5EF4-FFF2-40B4-BE49-F238E27FC236}">
                <a16:creationId xmlns:a16="http://schemas.microsoft.com/office/drawing/2014/main" id="{B6FE5302-394D-4947-8643-6DEBD7F6141D}"/>
              </a:ext>
            </a:extLst>
          </p:cNvPr>
          <p:cNvPicPr>
            <a:picLocks noChangeAspect="1"/>
          </p:cNvPicPr>
          <p:nvPr/>
        </p:nvPicPr>
        <p:blipFill>
          <a:blip r:embed="rId2"/>
          <a:stretch>
            <a:fillRect/>
          </a:stretch>
        </p:blipFill>
        <p:spPr>
          <a:xfrm>
            <a:off x="7532969" y="1359505"/>
            <a:ext cx="3162300" cy="5054600"/>
          </a:xfrm>
          <a:prstGeom prst="rect">
            <a:avLst/>
          </a:prstGeom>
        </p:spPr>
      </p:pic>
    </p:spTree>
    <p:extLst>
      <p:ext uri="{BB962C8B-B14F-4D97-AF65-F5344CB8AC3E}">
        <p14:creationId xmlns:p14="http://schemas.microsoft.com/office/powerpoint/2010/main" val="7855820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p:txBody>
          <a:bodyPr/>
          <a:lstStyle/>
          <a:p>
            <a:r>
              <a:rPr lang="en-US" dirty="0"/>
              <a:t>Variable Selection – Removing Variables</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981375" y="1885285"/>
            <a:ext cx="7796540" cy="3241997"/>
          </a:xfrm>
        </p:spPr>
        <p:txBody>
          <a:bodyPr/>
          <a:lstStyle/>
          <a:p>
            <a:r>
              <a:rPr lang="en-US" dirty="0"/>
              <a:t>A Naive Bayes model was built with the variables chosen with stepwise variable selection, and to was compared with a reduced model with one variable removed over a few iterations to identify variables that were reducing specificity or sensitivity. </a:t>
            </a:r>
          </a:p>
          <a:p>
            <a:r>
              <a:rPr lang="en-US" dirty="0"/>
              <a:t>Distance from Home and Training Times Last Year were removed from this analysis</a:t>
            </a:r>
          </a:p>
          <a:p>
            <a:endParaRPr lang="en-US" dirty="0"/>
          </a:p>
        </p:txBody>
      </p:sp>
    </p:spTree>
    <p:extLst>
      <p:ext uri="{BB962C8B-B14F-4D97-AF65-F5344CB8AC3E}">
        <p14:creationId xmlns:p14="http://schemas.microsoft.com/office/powerpoint/2010/main" val="6329810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a:xfrm>
            <a:off x="914400" y="808056"/>
            <a:ext cx="9655740" cy="1077229"/>
          </a:xfrm>
        </p:spPr>
        <p:txBody>
          <a:bodyPr/>
          <a:lstStyle/>
          <a:p>
            <a:r>
              <a:rPr lang="en-US" dirty="0"/>
              <a:t>Variable Selection – Adding Income</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1676319" y="1503476"/>
            <a:ext cx="7796540" cy="3997828"/>
          </a:xfrm>
        </p:spPr>
        <p:txBody>
          <a:bodyPr/>
          <a:lstStyle/>
          <a:p>
            <a:r>
              <a:rPr lang="en-US" dirty="0"/>
              <a:t>The current set of variables include several categories. But income was not included in the model and an average person is likely to be heavily considering their income when leaving a job. </a:t>
            </a:r>
          </a:p>
          <a:p>
            <a:r>
              <a:rPr lang="en-US" dirty="0"/>
              <a:t>Monthly Income was added to include that dimension, but due to the fact that Monthly Income was highly skewed, a logged version of the variable was found to have higher measures of accuracy when included.</a:t>
            </a:r>
          </a:p>
        </p:txBody>
      </p:sp>
    </p:spTree>
    <p:extLst>
      <p:ext uri="{BB962C8B-B14F-4D97-AF65-F5344CB8AC3E}">
        <p14:creationId xmlns:p14="http://schemas.microsoft.com/office/powerpoint/2010/main" val="29466308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p:txBody>
          <a:bodyPr/>
          <a:lstStyle/>
          <a:p>
            <a:r>
              <a:rPr lang="en-US" dirty="0"/>
              <a:t>Variable Selection - Final</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1877487" y="1686356"/>
            <a:ext cx="7796540" cy="3997828"/>
          </a:xfrm>
        </p:spPr>
        <p:txBody>
          <a:bodyPr>
            <a:normAutofit fontScale="92500" lnSpcReduction="10000"/>
          </a:bodyPr>
          <a:lstStyle/>
          <a:p>
            <a:r>
              <a:rPr lang="en-US" dirty="0"/>
              <a:t>Finally we have a few groups of variables that describe our model</a:t>
            </a:r>
          </a:p>
          <a:p>
            <a:r>
              <a:rPr lang="en-US" dirty="0"/>
              <a:t>Experience</a:t>
            </a:r>
          </a:p>
          <a:p>
            <a:pPr lvl="1"/>
            <a:r>
              <a:rPr lang="en-US" dirty="0"/>
              <a:t>Age, Number Companies Worked, Total Working Years, Years In Current Role, Years Since Last Promotion , Job Role</a:t>
            </a:r>
          </a:p>
          <a:p>
            <a:r>
              <a:rPr lang="en-US" dirty="0"/>
              <a:t>Satisfaction</a:t>
            </a:r>
          </a:p>
          <a:p>
            <a:pPr lvl="1"/>
            <a:r>
              <a:rPr lang="en-US" dirty="0"/>
              <a:t>Environment Satisfaction, Job Satisfaction, Relationship Satisfaction</a:t>
            </a:r>
          </a:p>
          <a:p>
            <a:r>
              <a:rPr lang="en-US" dirty="0"/>
              <a:t>Life Style</a:t>
            </a:r>
          </a:p>
          <a:p>
            <a:pPr lvl="1"/>
            <a:r>
              <a:rPr lang="en-US" dirty="0"/>
              <a:t>Work Life Balance, Marital Status, Overtime, Business Travel, logged Monthly Income</a:t>
            </a:r>
          </a:p>
          <a:p>
            <a:endParaRPr lang="en-US" dirty="0"/>
          </a:p>
          <a:p>
            <a:pPr lvl="1"/>
            <a:endParaRPr lang="en-US" dirty="0"/>
          </a:p>
        </p:txBody>
      </p:sp>
    </p:spTree>
    <p:extLst>
      <p:ext uri="{BB962C8B-B14F-4D97-AF65-F5344CB8AC3E}">
        <p14:creationId xmlns:p14="http://schemas.microsoft.com/office/powerpoint/2010/main" val="26698382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a:xfrm>
            <a:off x="3160448" y="332568"/>
            <a:ext cx="7958331" cy="1077229"/>
          </a:xfrm>
        </p:spPr>
        <p:txBody>
          <a:bodyPr/>
          <a:lstStyle/>
          <a:p>
            <a:r>
              <a:rPr lang="en-US" dirty="0"/>
              <a:t>Naive Bayes Model</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1310559" y="589076"/>
            <a:ext cx="4925649" cy="3997828"/>
          </a:xfrm>
        </p:spPr>
        <p:txBody>
          <a:bodyPr/>
          <a:lstStyle/>
          <a:p>
            <a:r>
              <a:rPr lang="en-US" dirty="0"/>
              <a:t>With a set of predictors chosen a Naive Bayes model can be built. As seen to the right with one run of the model, it is reliably high on sensitivity but not on specificity.</a:t>
            </a:r>
          </a:p>
        </p:txBody>
      </p:sp>
      <p:graphicFrame>
        <p:nvGraphicFramePr>
          <p:cNvPr id="4" name="Table 3">
            <a:extLst>
              <a:ext uri="{FF2B5EF4-FFF2-40B4-BE49-F238E27FC236}">
                <a16:creationId xmlns:a16="http://schemas.microsoft.com/office/drawing/2014/main" id="{C17B6C5B-355B-E648-AFD1-E5F137C9D1F8}"/>
              </a:ext>
            </a:extLst>
          </p:cNvPr>
          <p:cNvGraphicFramePr>
            <a:graphicFrameLocks noGrp="1"/>
          </p:cNvGraphicFramePr>
          <p:nvPr>
            <p:extLst>
              <p:ext uri="{D42A27DB-BD31-4B8C-83A1-F6EECF244321}">
                <p14:modId xmlns:p14="http://schemas.microsoft.com/office/powerpoint/2010/main" val="1625525610"/>
              </p:ext>
            </p:extLst>
          </p:nvPr>
        </p:nvGraphicFramePr>
        <p:xfrm>
          <a:off x="1812544" y="4852754"/>
          <a:ext cx="8127999" cy="11125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917112543"/>
                    </a:ext>
                  </a:extLst>
                </a:gridCol>
                <a:gridCol w="2709333">
                  <a:extLst>
                    <a:ext uri="{9D8B030D-6E8A-4147-A177-3AD203B41FA5}">
                      <a16:colId xmlns:a16="http://schemas.microsoft.com/office/drawing/2014/main" val="427922081"/>
                    </a:ext>
                  </a:extLst>
                </a:gridCol>
                <a:gridCol w="2709333">
                  <a:extLst>
                    <a:ext uri="{9D8B030D-6E8A-4147-A177-3AD203B41FA5}">
                      <a16:colId xmlns:a16="http://schemas.microsoft.com/office/drawing/2014/main" val="3145477315"/>
                    </a:ext>
                  </a:extLst>
                </a:gridCol>
              </a:tblGrid>
              <a:tr h="370840">
                <a:tc>
                  <a:txBody>
                    <a:bodyPr/>
                    <a:lstStyle/>
                    <a:p>
                      <a:r>
                        <a:rPr lang="en-US" dirty="0"/>
                        <a:t>Attrition</a:t>
                      </a:r>
                    </a:p>
                  </a:txBody>
                  <a:tcPr>
                    <a:solidFill>
                      <a:schemeClr val="accent2"/>
                    </a:solidFill>
                  </a:tcPr>
                </a:tc>
                <a:tc>
                  <a:txBody>
                    <a:bodyPr/>
                    <a:lstStyle/>
                    <a:p>
                      <a:r>
                        <a:rPr lang="en-US" dirty="0"/>
                        <a:t>True No</a:t>
                      </a:r>
                    </a:p>
                  </a:txBody>
                  <a:tcPr/>
                </a:tc>
                <a:tc>
                  <a:txBody>
                    <a:bodyPr/>
                    <a:lstStyle/>
                    <a:p>
                      <a:r>
                        <a:rPr lang="en-US" dirty="0"/>
                        <a:t>True Yes</a:t>
                      </a:r>
                    </a:p>
                  </a:txBody>
                  <a:tcPr/>
                </a:tc>
                <a:extLst>
                  <a:ext uri="{0D108BD9-81ED-4DB2-BD59-A6C34878D82A}">
                    <a16:rowId xmlns:a16="http://schemas.microsoft.com/office/drawing/2014/main" val="2616414987"/>
                  </a:ext>
                </a:extLst>
              </a:tr>
              <a:tr h="370840">
                <a:tc>
                  <a:txBody>
                    <a:bodyPr/>
                    <a:lstStyle/>
                    <a:p>
                      <a:r>
                        <a:rPr lang="en-US" dirty="0">
                          <a:solidFill>
                            <a:schemeClr val="tx1"/>
                          </a:solidFill>
                        </a:rPr>
                        <a:t>Predicted No</a:t>
                      </a:r>
                    </a:p>
                  </a:txBody>
                  <a:tcPr>
                    <a:solidFill>
                      <a:schemeClr val="accent2"/>
                    </a:solidFill>
                  </a:tcPr>
                </a:tc>
                <a:tc>
                  <a:txBody>
                    <a:bodyPr/>
                    <a:lstStyle/>
                    <a:p>
                      <a:r>
                        <a:rPr lang="en-US" dirty="0"/>
                        <a:t>144</a:t>
                      </a:r>
                    </a:p>
                  </a:txBody>
                  <a:tcPr/>
                </a:tc>
                <a:tc>
                  <a:txBody>
                    <a:bodyPr/>
                    <a:lstStyle/>
                    <a:p>
                      <a:r>
                        <a:rPr lang="en-US" dirty="0"/>
                        <a:t>12</a:t>
                      </a:r>
                    </a:p>
                  </a:txBody>
                  <a:tcPr/>
                </a:tc>
                <a:extLst>
                  <a:ext uri="{0D108BD9-81ED-4DB2-BD59-A6C34878D82A}">
                    <a16:rowId xmlns:a16="http://schemas.microsoft.com/office/drawing/2014/main" val="2015584030"/>
                  </a:ext>
                </a:extLst>
              </a:tr>
              <a:tr h="370840">
                <a:tc>
                  <a:txBody>
                    <a:bodyPr/>
                    <a:lstStyle/>
                    <a:p>
                      <a:r>
                        <a:rPr lang="en-US" dirty="0">
                          <a:solidFill>
                            <a:schemeClr val="tx1"/>
                          </a:solidFill>
                        </a:rPr>
                        <a:t>Predicted Yes</a:t>
                      </a:r>
                    </a:p>
                  </a:txBody>
                  <a:tcPr>
                    <a:solidFill>
                      <a:schemeClr val="accent2"/>
                    </a:solidFill>
                  </a:tcPr>
                </a:tc>
                <a:tc>
                  <a:txBody>
                    <a:bodyPr/>
                    <a:lstStyle/>
                    <a:p>
                      <a:r>
                        <a:rPr lang="en-US" dirty="0"/>
                        <a:t>8</a:t>
                      </a:r>
                    </a:p>
                  </a:txBody>
                  <a:tcPr/>
                </a:tc>
                <a:tc>
                  <a:txBody>
                    <a:bodyPr/>
                    <a:lstStyle/>
                    <a:p>
                      <a:r>
                        <a:rPr lang="en-US" dirty="0"/>
                        <a:t>10</a:t>
                      </a:r>
                    </a:p>
                  </a:txBody>
                  <a:tcPr/>
                </a:tc>
                <a:extLst>
                  <a:ext uri="{0D108BD9-81ED-4DB2-BD59-A6C34878D82A}">
                    <a16:rowId xmlns:a16="http://schemas.microsoft.com/office/drawing/2014/main" val="2089952648"/>
                  </a:ext>
                </a:extLst>
              </a:tr>
            </a:tbl>
          </a:graphicData>
        </a:graphic>
      </p:graphicFrame>
      <p:graphicFrame>
        <p:nvGraphicFramePr>
          <p:cNvPr id="5" name="Table 4">
            <a:extLst>
              <a:ext uri="{FF2B5EF4-FFF2-40B4-BE49-F238E27FC236}">
                <a16:creationId xmlns:a16="http://schemas.microsoft.com/office/drawing/2014/main" id="{8772332D-85F7-FA46-82A0-BB5D5EBF56D1}"/>
              </a:ext>
            </a:extLst>
          </p:cNvPr>
          <p:cNvGraphicFramePr>
            <a:graphicFrameLocks noGrp="1"/>
          </p:cNvGraphicFramePr>
          <p:nvPr>
            <p:extLst>
              <p:ext uri="{D42A27DB-BD31-4B8C-83A1-F6EECF244321}">
                <p14:modId xmlns:p14="http://schemas.microsoft.com/office/powerpoint/2010/main" val="1919952213"/>
              </p:ext>
            </p:extLst>
          </p:nvPr>
        </p:nvGraphicFramePr>
        <p:xfrm>
          <a:off x="6656507" y="1846310"/>
          <a:ext cx="4334256" cy="1483360"/>
        </p:xfrm>
        <a:graphic>
          <a:graphicData uri="http://schemas.openxmlformats.org/drawingml/2006/table">
            <a:tbl>
              <a:tblPr firstRow="1" bandRow="1">
                <a:tableStyleId>{5C22544A-7EE6-4342-B048-85BDC9FD1C3A}</a:tableStyleId>
              </a:tblPr>
              <a:tblGrid>
                <a:gridCol w="2167128">
                  <a:extLst>
                    <a:ext uri="{9D8B030D-6E8A-4147-A177-3AD203B41FA5}">
                      <a16:colId xmlns:a16="http://schemas.microsoft.com/office/drawing/2014/main" val="2494432376"/>
                    </a:ext>
                  </a:extLst>
                </a:gridCol>
                <a:gridCol w="2167128">
                  <a:extLst>
                    <a:ext uri="{9D8B030D-6E8A-4147-A177-3AD203B41FA5}">
                      <a16:colId xmlns:a16="http://schemas.microsoft.com/office/drawing/2014/main" val="3549539483"/>
                    </a:ext>
                  </a:extLst>
                </a:gridCol>
              </a:tblGrid>
              <a:tr h="37084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54023969"/>
                  </a:ext>
                </a:extLst>
              </a:tr>
              <a:tr h="370840">
                <a:tc>
                  <a:txBody>
                    <a:bodyPr/>
                    <a:lstStyle/>
                    <a:p>
                      <a:r>
                        <a:rPr lang="en-US" dirty="0"/>
                        <a:t>Accuracy</a:t>
                      </a:r>
                    </a:p>
                  </a:txBody>
                  <a:tcPr/>
                </a:tc>
                <a:tc>
                  <a:txBody>
                    <a:bodyPr/>
                    <a:lstStyle/>
                    <a:p>
                      <a:r>
                        <a:rPr lang="en-US" dirty="0"/>
                        <a:t>.8851</a:t>
                      </a:r>
                    </a:p>
                  </a:txBody>
                  <a:tcPr/>
                </a:tc>
                <a:extLst>
                  <a:ext uri="{0D108BD9-81ED-4DB2-BD59-A6C34878D82A}">
                    <a16:rowId xmlns:a16="http://schemas.microsoft.com/office/drawing/2014/main" val="2214561372"/>
                  </a:ext>
                </a:extLst>
              </a:tr>
              <a:tr h="370840">
                <a:tc>
                  <a:txBody>
                    <a:bodyPr/>
                    <a:lstStyle/>
                    <a:p>
                      <a:r>
                        <a:rPr lang="en-US" dirty="0"/>
                        <a:t>Sensitivity</a:t>
                      </a:r>
                    </a:p>
                  </a:txBody>
                  <a:tcPr/>
                </a:tc>
                <a:tc>
                  <a:txBody>
                    <a:bodyPr/>
                    <a:lstStyle/>
                    <a:p>
                      <a:r>
                        <a:rPr lang="en-US" dirty="0"/>
                        <a:t>.9474</a:t>
                      </a:r>
                    </a:p>
                  </a:txBody>
                  <a:tcPr/>
                </a:tc>
                <a:extLst>
                  <a:ext uri="{0D108BD9-81ED-4DB2-BD59-A6C34878D82A}">
                    <a16:rowId xmlns:a16="http://schemas.microsoft.com/office/drawing/2014/main" val="626754024"/>
                  </a:ext>
                </a:extLst>
              </a:tr>
              <a:tr h="370840">
                <a:tc>
                  <a:txBody>
                    <a:bodyPr/>
                    <a:lstStyle/>
                    <a:p>
                      <a:r>
                        <a:rPr lang="en-US" dirty="0"/>
                        <a:t>Specificity</a:t>
                      </a:r>
                    </a:p>
                  </a:txBody>
                  <a:tcPr/>
                </a:tc>
                <a:tc>
                  <a:txBody>
                    <a:bodyPr/>
                    <a:lstStyle/>
                    <a:p>
                      <a:r>
                        <a:rPr lang="en-US" dirty="0"/>
                        <a:t>.4545</a:t>
                      </a:r>
                    </a:p>
                  </a:txBody>
                  <a:tcPr/>
                </a:tc>
                <a:extLst>
                  <a:ext uri="{0D108BD9-81ED-4DB2-BD59-A6C34878D82A}">
                    <a16:rowId xmlns:a16="http://schemas.microsoft.com/office/drawing/2014/main" val="2527642185"/>
                  </a:ext>
                </a:extLst>
              </a:tr>
            </a:tbl>
          </a:graphicData>
        </a:graphic>
      </p:graphicFrame>
    </p:spTree>
    <p:extLst>
      <p:ext uri="{BB962C8B-B14F-4D97-AF65-F5344CB8AC3E}">
        <p14:creationId xmlns:p14="http://schemas.microsoft.com/office/powerpoint/2010/main" val="27925184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p:txBody>
          <a:bodyPr/>
          <a:lstStyle/>
          <a:p>
            <a:r>
              <a:rPr lang="en-US" dirty="0"/>
              <a:t>KNN Model - Balanced</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1164255" y="1346670"/>
            <a:ext cx="7796540" cy="3997828"/>
          </a:xfrm>
        </p:spPr>
        <p:txBody>
          <a:bodyPr/>
          <a:lstStyle/>
          <a:p>
            <a:r>
              <a:rPr lang="en-US" dirty="0"/>
              <a:t>After experimentation, KNN models were reliably scoring very low on specificity due to the disparity between the number of employees staying and leaving. </a:t>
            </a:r>
          </a:p>
          <a:p>
            <a:r>
              <a:rPr lang="en-US" dirty="0"/>
              <a:t>Data was resampled to build a training set based where half the data was those who had left and half was those who had not left. This balanced KNN model gave</a:t>
            </a:r>
          </a:p>
          <a:p>
            <a:r>
              <a:rPr lang="en-US" dirty="0"/>
              <a:t>Variables were the same numeric only variables used within the Naïve Bayes model. </a:t>
            </a:r>
          </a:p>
        </p:txBody>
      </p:sp>
    </p:spTree>
    <p:extLst>
      <p:ext uri="{BB962C8B-B14F-4D97-AF65-F5344CB8AC3E}">
        <p14:creationId xmlns:p14="http://schemas.microsoft.com/office/powerpoint/2010/main" val="1353980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4F548-FFDE-F74C-A036-DBA2DAB5BE57}"/>
              </a:ext>
            </a:extLst>
          </p:cNvPr>
          <p:cNvSpPr>
            <a:spLocks noGrp="1"/>
          </p:cNvSpPr>
          <p:nvPr>
            <p:ph type="title"/>
          </p:nvPr>
        </p:nvSpPr>
        <p:spPr/>
        <p:txBody>
          <a:bodyPr/>
          <a:lstStyle/>
          <a:p>
            <a:r>
              <a:rPr lang="en-US" dirty="0"/>
              <a:t>KNN Model Performance</a:t>
            </a:r>
          </a:p>
        </p:txBody>
      </p:sp>
      <p:sp>
        <p:nvSpPr>
          <p:cNvPr id="3" name="Content Placeholder 2">
            <a:extLst>
              <a:ext uri="{FF2B5EF4-FFF2-40B4-BE49-F238E27FC236}">
                <a16:creationId xmlns:a16="http://schemas.microsoft.com/office/drawing/2014/main" id="{5504A578-CD3B-184D-AC5B-57BFF1B27CE0}"/>
              </a:ext>
            </a:extLst>
          </p:cNvPr>
          <p:cNvSpPr>
            <a:spLocks noGrp="1"/>
          </p:cNvSpPr>
          <p:nvPr>
            <p:ph idx="1"/>
          </p:nvPr>
        </p:nvSpPr>
        <p:spPr>
          <a:xfrm>
            <a:off x="1164255" y="1330756"/>
            <a:ext cx="5327985" cy="3387548"/>
          </a:xfrm>
        </p:spPr>
        <p:txBody>
          <a:bodyPr/>
          <a:lstStyle/>
          <a:p>
            <a:r>
              <a:rPr lang="en-US" dirty="0"/>
              <a:t>This model was worse in general of predicting sensitivity but the same for specificity. </a:t>
            </a:r>
          </a:p>
        </p:txBody>
      </p:sp>
      <p:graphicFrame>
        <p:nvGraphicFramePr>
          <p:cNvPr id="4" name="Table 3">
            <a:extLst>
              <a:ext uri="{FF2B5EF4-FFF2-40B4-BE49-F238E27FC236}">
                <a16:creationId xmlns:a16="http://schemas.microsoft.com/office/drawing/2014/main" id="{95AF4989-5CA1-604D-A9AF-7F9C6988C802}"/>
              </a:ext>
            </a:extLst>
          </p:cNvPr>
          <p:cNvGraphicFramePr>
            <a:graphicFrameLocks noGrp="1"/>
          </p:cNvGraphicFramePr>
          <p:nvPr>
            <p:extLst>
              <p:ext uri="{D42A27DB-BD31-4B8C-83A1-F6EECF244321}">
                <p14:modId xmlns:p14="http://schemas.microsoft.com/office/powerpoint/2010/main" val="3839076343"/>
              </p:ext>
            </p:extLst>
          </p:nvPr>
        </p:nvGraphicFramePr>
        <p:xfrm>
          <a:off x="1812544" y="4852754"/>
          <a:ext cx="8127999" cy="111252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917112543"/>
                    </a:ext>
                  </a:extLst>
                </a:gridCol>
                <a:gridCol w="2709333">
                  <a:extLst>
                    <a:ext uri="{9D8B030D-6E8A-4147-A177-3AD203B41FA5}">
                      <a16:colId xmlns:a16="http://schemas.microsoft.com/office/drawing/2014/main" val="427922081"/>
                    </a:ext>
                  </a:extLst>
                </a:gridCol>
                <a:gridCol w="2709333">
                  <a:extLst>
                    <a:ext uri="{9D8B030D-6E8A-4147-A177-3AD203B41FA5}">
                      <a16:colId xmlns:a16="http://schemas.microsoft.com/office/drawing/2014/main" val="3145477315"/>
                    </a:ext>
                  </a:extLst>
                </a:gridCol>
              </a:tblGrid>
              <a:tr h="370840">
                <a:tc>
                  <a:txBody>
                    <a:bodyPr/>
                    <a:lstStyle/>
                    <a:p>
                      <a:r>
                        <a:rPr lang="en-US" dirty="0"/>
                        <a:t>Attrition</a:t>
                      </a:r>
                    </a:p>
                  </a:txBody>
                  <a:tcPr>
                    <a:solidFill>
                      <a:schemeClr val="accent2"/>
                    </a:solidFill>
                  </a:tcPr>
                </a:tc>
                <a:tc>
                  <a:txBody>
                    <a:bodyPr/>
                    <a:lstStyle/>
                    <a:p>
                      <a:r>
                        <a:rPr lang="en-US" dirty="0"/>
                        <a:t>True No</a:t>
                      </a:r>
                    </a:p>
                  </a:txBody>
                  <a:tcPr/>
                </a:tc>
                <a:tc>
                  <a:txBody>
                    <a:bodyPr/>
                    <a:lstStyle/>
                    <a:p>
                      <a:r>
                        <a:rPr lang="en-US" dirty="0"/>
                        <a:t>True Yes</a:t>
                      </a:r>
                    </a:p>
                  </a:txBody>
                  <a:tcPr/>
                </a:tc>
                <a:extLst>
                  <a:ext uri="{0D108BD9-81ED-4DB2-BD59-A6C34878D82A}">
                    <a16:rowId xmlns:a16="http://schemas.microsoft.com/office/drawing/2014/main" val="2616414987"/>
                  </a:ext>
                </a:extLst>
              </a:tr>
              <a:tr h="370840">
                <a:tc>
                  <a:txBody>
                    <a:bodyPr/>
                    <a:lstStyle/>
                    <a:p>
                      <a:r>
                        <a:rPr lang="en-US" dirty="0">
                          <a:solidFill>
                            <a:schemeClr val="tx1"/>
                          </a:solidFill>
                        </a:rPr>
                        <a:t>Predicted No</a:t>
                      </a:r>
                    </a:p>
                  </a:txBody>
                  <a:tcPr>
                    <a:solidFill>
                      <a:schemeClr val="accent2"/>
                    </a:solidFill>
                  </a:tcPr>
                </a:tc>
                <a:tc>
                  <a:txBody>
                    <a:bodyPr/>
                    <a:lstStyle/>
                    <a:p>
                      <a:r>
                        <a:rPr lang="en-US" dirty="0"/>
                        <a:t>103</a:t>
                      </a:r>
                    </a:p>
                  </a:txBody>
                  <a:tcPr/>
                </a:tc>
                <a:tc>
                  <a:txBody>
                    <a:bodyPr/>
                    <a:lstStyle/>
                    <a:p>
                      <a:r>
                        <a:rPr lang="en-US" dirty="0"/>
                        <a:t>12</a:t>
                      </a:r>
                    </a:p>
                  </a:txBody>
                  <a:tcPr/>
                </a:tc>
                <a:extLst>
                  <a:ext uri="{0D108BD9-81ED-4DB2-BD59-A6C34878D82A}">
                    <a16:rowId xmlns:a16="http://schemas.microsoft.com/office/drawing/2014/main" val="2015584030"/>
                  </a:ext>
                </a:extLst>
              </a:tr>
              <a:tr h="370840">
                <a:tc>
                  <a:txBody>
                    <a:bodyPr/>
                    <a:lstStyle/>
                    <a:p>
                      <a:r>
                        <a:rPr lang="en-US" dirty="0">
                          <a:solidFill>
                            <a:schemeClr val="tx1"/>
                          </a:solidFill>
                        </a:rPr>
                        <a:t>Predicted Yes</a:t>
                      </a:r>
                    </a:p>
                  </a:txBody>
                  <a:tcPr>
                    <a:solidFill>
                      <a:schemeClr val="accent2"/>
                    </a:solidFill>
                  </a:tcPr>
                </a:tc>
                <a:tc>
                  <a:txBody>
                    <a:bodyPr/>
                    <a:lstStyle/>
                    <a:p>
                      <a:r>
                        <a:rPr lang="en-US" dirty="0"/>
                        <a:t>49</a:t>
                      </a:r>
                    </a:p>
                  </a:txBody>
                  <a:tcPr/>
                </a:tc>
                <a:tc>
                  <a:txBody>
                    <a:bodyPr/>
                    <a:lstStyle/>
                    <a:p>
                      <a:r>
                        <a:rPr lang="en-US" dirty="0"/>
                        <a:t>10</a:t>
                      </a:r>
                    </a:p>
                  </a:txBody>
                  <a:tcPr/>
                </a:tc>
                <a:extLst>
                  <a:ext uri="{0D108BD9-81ED-4DB2-BD59-A6C34878D82A}">
                    <a16:rowId xmlns:a16="http://schemas.microsoft.com/office/drawing/2014/main" val="2089952648"/>
                  </a:ext>
                </a:extLst>
              </a:tr>
            </a:tbl>
          </a:graphicData>
        </a:graphic>
      </p:graphicFrame>
      <p:graphicFrame>
        <p:nvGraphicFramePr>
          <p:cNvPr id="5" name="Table 4">
            <a:extLst>
              <a:ext uri="{FF2B5EF4-FFF2-40B4-BE49-F238E27FC236}">
                <a16:creationId xmlns:a16="http://schemas.microsoft.com/office/drawing/2014/main" id="{7AA4B41B-325A-EC44-BBFA-48971E27FDC5}"/>
              </a:ext>
            </a:extLst>
          </p:cNvPr>
          <p:cNvGraphicFramePr>
            <a:graphicFrameLocks noGrp="1"/>
          </p:cNvGraphicFramePr>
          <p:nvPr>
            <p:extLst>
              <p:ext uri="{D42A27DB-BD31-4B8C-83A1-F6EECF244321}">
                <p14:modId xmlns:p14="http://schemas.microsoft.com/office/powerpoint/2010/main" val="944489738"/>
              </p:ext>
            </p:extLst>
          </p:nvPr>
        </p:nvGraphicFramePr>
        <p:xfrm>
          <a:off x="6656507" y="1846310"/>
          <a:ext cx="4334256" cy="1483360"/>
        </p:xfrm>
        <a:graphic>
          <a:graphicData uri="http://schemas.openxmlformats.org/drawingml/2006/table">
            <a:tbl>
              <a:tblPr firstRow="1" bandRow="1">
                <a:tableStyleId>{5C22544A-7EE6-4342-B048-85BDC9FD1C3A}</a:tableStyleId>
              </a:tblPr>
              <a:tblGrid>
                <a:gridCol w="2167128">
                  <a:extLst>
                    <a:ext uri="{9D8B030D-6E8A-4147-A177-3AD203B41FA5}">
                      <a16:colId xmlns:a16="http://schemas.microsoft.com/office/drawing/2014/main" val="2494432376"/>
                    </a:ext>
                  </a:extLst>
                </a:gridCol>
                <a:gridCol w="2167128">
                  <a:extLst>
                    <a:ext uri="{9D8B030D-6E8A-4147-A177-3AD203B41FA5}">
                      <a16:colId xmlns:a16="http://schemas.microsoft.com/office/drawing/2014/main" val="3549539483"/>
                    </a:ext>
                  </a:extLst>
                </a:gridCol>
              </a:tblGrid>
              <a:tr h="370840">
                <a:tc>
                  <a:txBody>
                    <a:bodyPr/>
                    <a:lstStyle/>
                    <a:p>
                      <a:endParaRPr lang="en-US" dirty="0"/>
                    </a:p>
                  </a:txBody>
                  <a:tcPr/>
                </a:tc>
                <a:tc>
                  <a:txBody>
                    <a:bodyPr/>
                    <a:lstStyle/>
                    <a:p>
                      <a:endParaRPr lang="en-US" dirty="0"/>
                    </a:p>
                  </a:txBody>
                  <a:tcPr/>
                </a:tc>
                <a:extLst>
                  <a:ext uri="{0D108BD9-81ED-4DB2-BD59-A6C34878D82A}">
                    <a16:rowId xmlns:a16="http://schemas.microsoft.com/office/drawing/2014/main" val="2154023969"/>
                  </a:ext>
                </a:extLst>
              </a:tr>
              <a:tr h="370840">
                <a:tc>
                  <a:txBody>
                    <a:bodyPr/>
                    <a:lstStyle/>
                    <a:p>
                      <a:r>
                        <a:rPr lang="en-US" dirty="0"/>
                        <a:t>Accuracy</a:t>
                      </a:r>
                    </a:p>
                  </a:txBody>
                  <a:tcPr/>
                </a:tc>
                <a:tc>
                  <a:txBody>
                    <a:bodyPr/>
                    <a:lstStyle/>
                    <a:p>
                      <a:r>
                        <a:rPr lang="en-US" dirty="0"/>
                        <a:t>.6494</a:t>
                      </a:r>
                    </a:p>
                  </a:txBody>
                  <a:tcPr/>
                </a:tc>
                <a:extLst>
                  <a:ext uri="{0D108BD9-81ED-4DB2-BD59-A6C34878D82A}">
                    <a16:rowId xmlns:a16="http://schemas.microsoft.com/office/drawing/2014/main" val="2214561372"/>
                  </a:ext>
                </a:extLst>
              </a:tr>
              <a:tr h="370840">
                <a:tc>
                  <a:txBody>
                    <a:bodyPr/>
                    <a:lstStyle/>
                    <a:p>
                      <a:r>
                        <a:rPr lang="en-US" dirty="0"/>
                        <a:t>Sensitivity</a:t>
                      </a:r>
                    </a:p>
                  </a:txBody>
                  <a:tcPr/>
                </a:tc>
                <a:tc>
                  <a:txBody>
                    <a:bodyPr/>
                    <a:lstStyle/>
                    <a:p>
                      <a:r>
                        <a:rPr lang="en-US" dirty="0"/>
                        <a:t>.6776</a:t>
                      </a:r>
                    </a:p>
                  </a:txBody>
                  <a:tcPr/>
                </a:tc>
                <a:extLst>
                  <a:ext uri="{0D108BD9-81ED-4DB2-BD59-A6C34878D82A}">
                    <a16:rowId xmlns:a16="http://schemas.microsoft.com/office/drawing/2014/main" val="626754024"/>
                  </a:ext>
                </a:extLst>
              </a:tr>
              <a:tr h="370840">
                <a:tc>
                  <a:txBody>
                    <a:bodyPr/>
                    <a:lstStyle/>
                    <a:p>
                      <a:r>
                        <a:rPr lang="en-US" dirty="0"/>
                        <a:t>Specificity</a:t>
                      </a:r>
                    </a:p>
                  </a:txBody>
                  <a:tcPr/>
                </a:tc>
                <a:tc>
                  <a:txBody>
                    <a:bodyPr/>
                    <a:lstStyle/>
                    <a:p>
                      <a:r>
                        <a:rPr lang="en-US" dirty="0"/>
                        <a:t>.4545</a:t>
                      </a:r>
                    </a:p>
                  </a:txBody>
                  <a:tcPr/>
                </a:tc>
                <a:extLst>
                  <a:ext uri="{0D108BD9-81ED-4DB2-BD59-A6C34878D82A}">
                    <a16:rowId xmlns:a16="http://schemas.microsoft.com/office/drawing/2014/main" val="2527642185"/>
                  </a:ext>
                </a:extLst>
              </a:tr>
            </a:tbl>
          </a:graphicData>
        </a:graphic>
      </p:graphicFrame>
    </p:spTree>
    <p:extLst>
      <p:ext uri="{BB962C8B-B14F-4D97-AF65-F5344CB8AC3E}">
        <p14:creationId xmlns:p14="http://schemas.microsoft.com/office/powerpoint/2010/main" val="43854487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docProps/app.xml><?xml version="1.0" encoding="utf-8"?>
<Properties xmlns="http://schemas.openxmlformats.org/officeDocument/2006/extended-properties" xmlns:vt="http://schemas.openxmlformats.org/officeDocument/2006/docPropsVTypes">
  <Template>{CC9C82C4-C383-504C-9FC5-930C0643FEC2}tf16401378</Template>
  <TotalTime>1233</TotalTime>
  <Words>973</Words>
  <Application>Microsoft Macintosh PowerPoint</Application>
  <PresentationFormat>Widescreen</PresentationFormat>
  <Paragraphs>109</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MS Shell Dlg 2</vt:lpstr>
      <vt:lpstr>Arial</vt:lpstr>
      <vt:lpstr>Wingdings</vt:lpstr>
      <vt:lpstr>Wingdings 3</vt:lpstr>
      <vt:lpstr>Madison</vt:lpstr>
      <vt:lpstr>Attrition and Salary Prediction for Frito Lay Employees</vt:lpstr>
      <vt:lpstr>Attrition Model</vt:lpstr>
      <vt:lpstr>Variable Selection – Step Wise Variable Selection</vt:lpstr>
      <vt:lpstr>Variable Selection – Removing Variables</vt:lpstr>
      <vt:lpstr>Variable Selection – Adding Income</vt:lpstr>
      <vt:lpstr>Variable Selection - Final</vt:lpstr>
      <vt:lpstr>Naive Bayes Model</vt:lpstr>
      <vt:lpstr>KNN Model - Balanced</vt:lpstr>
      <vt:lpstr>KNN Model Performance</vt:lpstr>
      <vt:lpstr>Building an Ensemble Model</vt:lpstr>
      <vt:lpstr>Ensemble Model - Evaluation</vt:lpstr>
      <vt:lpstr>Salary Model</vt:lpstr>
      <vt:lpstr>Variable Correlation</vt:lpstr>
      <vt:lpstr>Cross Validating Colinear Variables</vt:lpstr>
      <vt:lpstr>Adding Additional Variables</vt:lpstr>
      <vt:lpstr>Final Salary Model</vt:lpstr>
      <vt:lpstr>Assessing the Model</vt:lpstr>
      <vt:lpstr>Assessing the Model</vt:lpstr>
      <vt:lpstr>Predictions</vt:lpstr>
      <vt:lpstr>Predictions</vt:lpstr>
      <vt:lpstr>Thank You</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Megan Riley</cp:lastModifiedBy>
  <cp:revision>21</cp:revision>
  <dcterms:created xsi:type="dcterms:W3CDTF">2019-12-06T00:01:56Z</dcterms:created>
  <dcterms:modified xsi:type="dcterms:W3CDTF">2019-12-06T21:45:20Z</dcterms:modified>
</cp:coreProperties>
</file>

<file path=docProps/thumbnail.jpeg>
</file>